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449" r:id="rId2"/>
    <p:sldId id="439" r:id="rId3"/>
    <p:sldId id="440" r:id="rId4"/>
    <p:sldId id="447" r:id="rId5"/>
    <p:sldId id="448" r:id="rId6"/>
    <p:sldId id="446" r:id="rId7"/>
    <p:sldId id="442" r:id="rId8"/>
    <p:sldId id="441" r:id="rId9"/>
    <p:sldId id="422" r:id="rId10"/>
    <p:sldId id="451" r:id="rId11"/>
    <p:sldId id="443" r:id="rId12"/>
    <p:sldId id="421" r:id="rId13"/>
    <p:sldId id="452" r:id="rId14"/>
    <p:sldId id="437" r:id="rId15"/>
    <p:sldId id="438" r:id="rId16"/>
    <p:sldId id="444" r:id="rId17"/>
    <p:sldId id="453" r:id="rId18"/>
    <p:sldId id="425" r:id="rId19"/>
    <p:sldId id="435" r:id="rId20"/>
    <p:sldId id="450" r:id="rId21"/>
    <p:sldId id="426" r:id="rId22"/>
    <p:sldId id="445" r:id="rId23"/>
    <p:sldId id="330" r:id="rId24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gif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9A335-0CDC-4FB7-A1B1-F12866DABE85}" type="datetimeFigureOut">
              <a:rPr lang="nl-BE" smtClean="0"/>
              <a:t>2/05/2023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27B820-D9D5-45F3-B89D-AC6A20622E79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8087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BB4E0A59-AC5E-4BF7-A172-03B9126A3D3F}"/>
              </a:ext>
            </a:extLst>
          </p:cNvPr>
          <p:cNvSpPr/>
          <p:nvPr userDrawn="1"/>
        </p:nvSpPr>
        <p:spPr>
          <a:xfrm>
            <a:off x="-66503" y="-55562"/>
            <a:ext cx="12518967" cy="3657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E81773F8-747F-4DB8-869A-30EE55502AF6}"/>
              </a:ext>
            </a:extLst>
          </p:cNvPr>
          <p:cNvSpPr/>
          <p:nvPr userDrawn="1"/>
        </p:nvSpPr>
        <p:spPr>
          <a:xfrm>
            <a:off x="-66502" y="3602038"/>
            <a:ext cx="12518967" cy="325596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780E7B-6347-428E-9965-E1E54D778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6525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4AD66E2-DACF-4235-AD2C-BAA9DFEF4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F6A1CD-5EA8-4193-B23C-9717C769A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FD280-CB3F-487B-80AE-61EB67CC80CF}" type="datetime1">
              <a:rPr lang="nl-BE" smtClean="0"/>
              <a:t>2/05/2023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741BD09-7970-442C-A1A1-B86377CB7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8B1A799-4AA9-4556-A585-E1DA33460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  <p:pic>
        <p:nvPicPr>
          <p:cNvPr id="11" name="Picture 2" descr="Huisstijl | AP Hogeschool">
            <a:extLst>
              <a:ext uri="{FF2B5EF4-FFF2-40B4-BE49-F238E27FC236}">
                <a16:creationId xmlns:a16="http://schemas.microsoft.com/office/drawing/2014/main" id="{7BDC3559-A25B-405A-914F-BA7F85567BF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41" y="6378084"/>
            <a:ext cx="513792" cy="285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011958E0-A483-4667-85CC-ADE850A08F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367" y="4638922"/>
            <a:ext cx="1421265" cy="141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6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CA75D8-30CC-4149-B0EE-6C11B19B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A66E83B-B9D4-47F4-9EBF-0A4626AEC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3BA7F98-DF99-4920-8C1F-D468B384F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F582-4F46-4A6C-AA7A-3C8C97F34BB7}" type="datetime1">
              <a:rPr lang="nl-BE" smtClean="0"/>
              <a:t>2/05/2023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F88D253-8A58-4125-A227-13E738D48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FA5504E-511A-417A-A6BA-EF724088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70929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79AEEB0-02B2-447D-B1FD-D25D55DD56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47050A7-1669-4805-929E-741E4C4CF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9C78FC2-A4A1-4447-98A1-FB656BDDD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8E43-F9A7-450F-BD92-C6DEAFCF7296}" type="datetime1">
              <a:rPr lang="nl-BE" smtClean="0"/>
              <a:t>2/05/2023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463AC9B-1104-4245-83B2-941B2D352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51C8C71-ADCE-408A-BD03-6A3026513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678541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6061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8BAD38-7922-4925-9B1E-C8B9824AB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46D84E-4957-4D2C-BDD6-C478B3F04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67BED60-0F65-4F2B-B5B9-7CDC70E73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417C-812E-4E27-8943-E4436E84D50F}" type="datetime1">
              <a:rPr lang="nl-BE" smtClean="0"/>
              <a:t>2/05/2023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5970C4-1407-4452-9148-636A126C9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5C57E89-1D0D-4354-8F65-63804968C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1622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7D09DE-9877-4775-9EA0-3FAF25053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E204716-6C27-4458-A66E-7D0C8675C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66AC9EB-DEAD-42CF-AD23-439C5DA97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10A8-72E9-433C-B59C-C665F6CEFB2E}" type="datetime1">
              <a:rPr lang="nl-BE" smtClean="0"/>
              <a:t>2/05/2023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E272174-F617-485C-8862-B67278A66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D7AC59F-8095-4C85-89CD-7324AA678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3557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F8B325-2136-406D-BF0A-E575C7306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12A1A84-3D08-49DA-A4A4-7023BFE6C8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1B5DB36-3733-4D71-9D2B-5502BA30CF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884AE63-C510-4ABD-BCB9-469A9F65E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AD69E-CA5C-4751-93BB-A820C0373975}" type="datetime1">
              <a:rPr lang="nl-BE" smtClean="0"/>
              <a:t>2/05/2023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0A8498C-B6A6-4DC9-8255-569230952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8D77CFB-1B09-43DB-9177-427CFFA2B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0240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918494-5C63-47C0-84BE-8ED0D3FF6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C63C31E-AB27-4678-9D54-B1D0D3466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F81428D-6F2B-4A4F-BE3B-04884F6C6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F87D035-5B4E-4F7A-A699-252D6B1852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D354858C-4DA6-4DAE-93E2-3D7E0C6E07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3997C63-4B1E-4009-A760-23659F6D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BC932-8EF9-4F7F-8877-91DA7FC71D8F}" type="datetime1">
              <a:rPr lang="nl-BE" smtClean="0"/>
              <a:t>2/05/2023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D13070B-C3A5-4C21-93A3-2901C5275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1C467616-5346-4858-8558-4E5248921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4711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F3B850-D9CF-469D-8F6A-E2BDD637A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A18378AF-4848-4FF4-8280-7D9ECB8B1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4CF39-1926-41B8-8D11-2C4AC255B357}" type="datetime1">
              <a:rPr lang="nl-BE" smtClean="0"/>
              <a:t>2/05/2023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0949076-FEA0-4733-9BD4-144121369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EEBC9A3-1316-4097-A51D-A3E7C9F0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1207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9D634B5-8C2D-48AE-91EA-C4594F8C1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AF86-9A70-4033-BABD-9B9397A53391}" type="datetime1">
              <a:rPr lang="nl-BE" smtClean="0"/>
              <a:t>2/05/2023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0A0C514-A640-4C96-B201-54186C9AF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9500356-ABD5-4B99-B278-E17553C15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23764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C76E74-348C-48C3-A13E-74C76572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BBF6845-2F60-4F6C-831E-1BAF210E6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B303079-BF21-44E3-8E18-CFA9C16974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763318B-D3A7-4D55-82AF-7D19CCD01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5FD02-4CE9-4F02-BE49-0FE28C7B78E7}" type="datetime1">
              <a:rPr lang="nl-BE" smtClean="0"/>
              <a:t>2/05/2023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16126F0-267A-413E-A20B-7214BF146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EE8EF28-8D87-4E29-987A-25E61C23C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62662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68CD6-8C62-40B2-A334-AB8A4A31F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5C519671-7768-46CF-9589-EC18A631F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3BB512F-050B-486A-BF60-FAF904A258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3014279-A0D6-4628-B04E-B73C6A41F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C2956-F7E5-4CEA-8295-5F2E0D5DAAD0}" type="datetime1">
              <a:rPr lang="nl-BE" smtClean="0"/>
              <a:t>2/05/2023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E1844A0-29A9-431A-BC59-A681E7C22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8B01B68-315D-4275-93E7-1CD101EBA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55005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0694DA2-4E03-486D-860B-09738154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85C7508-DC72-4533-8509-4CD894650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31C0E2D-36AC-4651-B5A5-7C24D95AAA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10353-1B72-45FB-A430-667B61AD53B6}" type="datetime1">
              <a:rPr lang="nl-BE" smtClean="0"/>
              <a:t>2/05/2023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2F3C7A1-BCFE-4981-8966-87B26FEB7E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BE"/>
              <a:t>Zie Scherp</a:t>
            </a:r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C052746-846E-4603-B721-809D7198C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74489-3547-42FD-9D8B-B366A04A69E6}" type="slidenum">
              <a:rPr lang="nl-BE" smtClean="0"/>
              <a:t>‹nr.›</a:t>
            </a:fld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68D9A7F4-42E3-4B0A-82BD-605C2DE65CFF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7487" y="0"/>
            <a:ext cx="513792" cy="512965"/>
          </a:xfrm>
          <a:prstGeom prst="rect">
            <a:avLst/>
          </a:prstGeom>
        </p:spPr>
      </p:pic>
      <p:pic>
        <p:nvPicPr>
          <p:cNvPr id="1026" name="Picture 2" descr="Huisstijl | AP Hogeschool">
            <a:extLst>
              <a:ext uri="{FF2B5EF4-FFF2-40B4-BE49-F238E27FC236}">
                <a16:creationId xmlns:a16="http://schemas.microsoft.com/office/drawing/2014/main" id="{A63DCC07-2517-4A2E-85D4-1179A0BDB0C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41" y="6378084"/>
            <a:ext cx="513792" cy="285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390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p.ap.be/" TargetMode="External"/><Relationship Id="rId2" Type="http://schemas.openxmlformats.org/officeDocument/2006/relationships/hyperlink" Target="https://ects.ap.be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amaflexweb.ap.be/BMFUIDetailxOLOD.aspx?a=136214&amp;b=5&amp;c=1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-0bOH8ABpco?feature=oembed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hyperlink" Target="http://apwt.gitbook.io/ziescherp" TargetMode="External"/><Relationship Id="rId7" Type="http://schemas.openxmlformats.org/officeDocument/2006/relationships/image" Target="../media/image22.sv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apwt.gitbook.io/ziescherp/semester-1-programming-principles/h0-werken-met-visual-studio/1_werkenmetvs#visual-studio-installeren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ziescherp.b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8C0F6F-DE82-40C5-8CBE-82EE0AC840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Afspraken, werking, regels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19315CA-96E5-4614-B986-A46BC5F383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/>
              <a:t>0.Introductie</a:t>
            </a:r>
            <a:endParaRPr lang="nl-BE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BCBD422-9F30-46A3-B5A8-2DD91E44E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3883F21-BEF4-46D7-A5DC-FFAD6D5F8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90378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183F56-F5CC-4FAF-87C4-ADD9982E3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Tijdens labo	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B030AE8-0A32-4FC6-B6EA-151359787B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277213" cy="4351338"/>
          </a:xfrm>
        </p:spPr>
        <p:txBody>
          <a:bodyPr/>
          <a:lstStyle/>
          <a:p>
            <a:r>
              <a:rPr lang="nl-BE" dirty="0"/>
              <a:t>Vragen aan </a:t>
            </a:r>
            <a:r>
              <a:rPr lang="nl-BE" dirty="0" err="1"/>
              <a:t>mevr</a:t>
            </a:r>
            <a:r>
              <a:rPr lang="nl-BE" dirty="0"/>
              <a:t> Coutrin indien Dams in andere lokaal is</a:t>
            </a:r>
          </a:p>
          <a:p>
            <a:r>
              <a:rPr lang="nl-BE" dirty="0" err="1"/>
              <a:t>LiveShare</a:t>
            </a:r>
            <a:r>
              <a:rPr lang="nl-BE" dirty="0"/>
              <a:t> om code te delen</a:t>
            </a:r>
          </a:p>
          <a:p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D6B44AC-69EA-470B-AC8A-8F82F6E73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73A1854-2544-41EC-96C5-1E77528B6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67335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02F052-C22F-410A-92DE-514A634B7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43425" cy="1325563"/>
          </a:xfrm>
        </p:spPr>
        <p:txBody>
          <a:bodyPr>
            <a:normAutofit fontScale="90000"/>
          </a:bodyPr>
          <a:lstStyle/>
          <a:p>
            <a:r>
              <a:rPr lang="nl-BE" dirty="0"/>
              <a:t>Labo of les valt weg?! Nieuwe </a:t>
            </a:r>
            <a:r>
              <a:rPr lang="nl-BE" dirty="0" err="1"/>
              <a:t>lockdown</a:t>
            </a:r>
            <a:r>
              <a:rPr lang="nl-BE" dirty="0"/>
              <a:t>?!</a:t>
            </a:r>
            <a:br>
              <a:rPr lang="nl-BE" dirty="0"/>
            </a:b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1E028DF-88ED-4895-A889-A79BA1739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Zelfstudie! </a:t>
            </a:r>
          </a:p>
          <a:p>
            <a:r>
              <a:rPr lang="nl-BE" dirty="0"/>
              <a:t>De timing blijft bestaan</a:t>
            </a:r>
          </a:p>
        </p:txBody>
      </p:sp>
      <p:pic>
        <p:nvPicPr>
          <p:cNvPr id="5" name="125 Queen - The Show Must Go On">
            <a:hlinkClick r:id="" action="ppaction://media"/>
            <a:extLst>
              <a:ext uri="{FF2B5EF4-FFF2-40B4-BE49-F238E27FC236}">
                <a16:creationId xmlns:a16="http://schemas.microsoft.com/office/drawing/2014/main" id="{61F44EF6-328D-4187-B2FC-AC1AFA0267F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2209"/>
                  <p14:fade in="5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8085" y="6072231"/>
            <a:ext cx="609600" cy="609600"/>
          </a:xfrm>
          <a:prstGeom prst="rect">
            <a:avLst/>
          </a:prstGeom>
        </p:spPr>
      </p:pic>
      <p:pic>
        <p:nvPicPr>
          <p:cNvPr id="2050" name="Picture 2" descr="Amazon.com: The show must go on: Bohemian Rhapsody notebook, 100 lined  pages, 6x9'' (9781730813412): MovieNotebooks: Books">
            <a:extLst>
              <a:ext uri="{FF2B5EF4-FFF2-40B4-BE49-F238E27FC236}">
                <a16:creationId xmlns:a16="http://schemas.microsoft.com/office/drawing/2014/main" id="{F849EDE9-18A6-43AE-A46B-8634DA9E9B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40" r="13846"/>
          <a:stretch/>
        </p:blipFill>
        <p:spPr bwMode="auto">
          <a:xfrm>
            <a:off x="6686026" y="-903403"/>
            <a:ext cx="3917658" cy="811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B12730D-CF0E-426E-A8FE-9E433975C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FD4B10A-6FFD-4B66-B2BF-96A6AAD6A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240" y="6330775"/>
            <a:ext cx="2743200" cy="365125"/>
          </a:xfrm>
        </p:spPr>
        <p:txBody>
          <a:bodyPr/>
          <a:lstStyle/>
          <a:p>
            <a:fld id="{49374489-3547-42FD-9D8B-B366A04A69E6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8416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4DBD37-A324-45FC-8F10-AB0BB4AA9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Huiswerk?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9578548-FDB1-458C-B2EF-6BD95750724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/>
              <a:t>Niet op punten, maar….</a:t>
            </a:r>
          </a:p>
          <a:p>
            <a:pPr lvl="1"/>
            <a:r>
              <a:rPr lang="nl-BE" dirty="0"/>
              <a:t>Ben je niet mee: stel vragen, werk bij</a:t>
            </a:r>
          </a:p>
          <a:p>
            <a:pPr lvl="1"/>
            <a:endParaRPr lang="nl-BE" dirty="0"/>
          </a:p>
          <a:p>
            <a:pPr lvl="1"/>
            <a:r>
              <a:rPr lang="nl-BE" dirty="0"/>
              <a:t>Always </a:t>
            </a:r>
            <a:r>
              <a:rPr lang="nl-BE" dirty="0" err="1"/>
              <a:t>come</a:t>
            </a:r>
            <a:r>
              <a:rPr lang="nl-BE" dirty="0"/>
              <a:t> </a:t>
            </a:r>
            <a:r>
              <a:rPr lang="nl-BE" dirty="0" err="1"/>
              <a:t>prepared</a:t>
            </a:r>
            <a:r>
              <a:rPr lang="nl-BE" dirty="0"/>
              <a:t>!</a:t>
            </a:r>
          </a:p>
          <a:p>
            <a:pPr lvl="1"/>
            <a:endParaRPr lang="nl-BE" dirty="0"/>
          </a:p>
          <a:p>
            <a:pPr lvl="1"/>
            <a:r>
              <a:rPr lang="nl-BE" dirty="0"/>
              <a:t>Sommige leerstof wordt niet “verteld” en moet je zelfstandig (via kennisclips en cursus) leren</a:t>
            </a:r>
          </a:p>
          <a:p>
            <a:pPr lvl="2"/>
            <a:r>
              <a:rPr lang="nl-BE" dirty="0"/>
              <a:t>[meer info op </a:t>
            </a:r>
            <a:r>
              <a:rPr lang="nl-BE" dirty="0" err="1"/>
              <a:t>digitap</a:t>
            </a:r>
            <a:r>
              <a:rPr lang="nl-BE" dirty="0"/>
              <a:t>]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79C2D97-7E23-486D-B5F8-256F0DB26C8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2050" name="Picture 2" descr="Image result for always come prepared">
            <a:extLst>
              <a:ext uri="{FF2B5EF4-FFF2-40B4-BE49-F238E27FC236}">
                <a16:creationId xmlns:a16="http://schemas.microsoft.com/office/drawing/2014/main" id="{7A694A2B-2A4D-401B-8FF9-0E6C625FE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84" y="1484784"/>
            <a:ext cx="5715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36C59B4-A4F1-49A4-8FAD-0A73453B3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2FFF52A-0A48-4068-A2FC-64B6AA4A3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80763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1CC7E5-5A4F-450F-9BF1-0162D3AE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Gebruik de uploadzone!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73BB279-95D9-4632-80D5-436EDBA7A9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32236A-988A-4F82-84FD-0FE11340F7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F79D662-4346-496D-BDB8-8F17AD356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79D0A64-4405-482D-A41B-F59D5B00F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43986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i want grades">
            <a:extLst>
              <a:ext uri="{FF2B5EF4-FFF2-40B4-BE49-F238E27FC236}">
                <a16:creationId xmlns:a16="http://schemas.microsoft.com/office/drawing/2014/main" id="{ED8D97FA-4440-4518-B29A-EF91E30A2D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57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FACBEBC3-EB18-4F10-9C46-03F5E4686334}"/>
              </a:ext>
            </a:extLst>
          </p:cNvPr>
          <p:cNvSpPr txBox="1"/>
          <p:nvPr/>
        </p:nvSpPr>
        <p:spPr>
          <a:xfrm>
            <a:off x="551384" y="188640"/>
            <a:ext cx="48045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/>
              <a:t>Labo’s niet verplicht….</a:t>
            </a:r>
          </a:p>
        </p:txBody>
      </p:sp>
      <p:pic>
        <p:nvPicPr>
          <p:cNvPr id="2052" name="Picture 4" descr="Image result for meme surprised">
            <a:extLst>
              <a:ext uri="{FF2B5EF4-FFF2-40B4-BE49-F238E27FC236}">
                <a16:creationId xmlns:a16="http://schemas.microsoft.com/office/drawing/2014/main" id="{98FACAEB-239D-403E-A2AA-5D923BEA0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640" y="3462552"/>
            <a:ext cx="61912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5630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navy seals training sea">
            <a:extLst>
              <a:ext uri="{FF2B5EF4-FFF2-40B4-BE49-F238E27FC236}">
                <a16:creationId xmlns:a16="http://schemas.microsoft.com/office/drawing/2014/main" id="{F5B55972-6D0E-49E9-AF14-6410553F2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6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7612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yping Jim Carrey GIF - Typing JimCarrey Fast GIFs">
            <a:extLst>
              <a:ext uri="{FF2B5EF4-FFF2-40B4-BE49-F238E27FC236}">
                <a16:creationId xmlns:a16="http://schemas.microsoft.com/office/drawing/2014/main" id="{D2A078F1-18BA-47C4-9744-0F7F8EAE1BC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0544" y="0"/>
            <a:ext cx="12578576" cy="690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0046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75C4CD-7B46-4B27-90B8-DEEBD2753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Monitoraat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C35FDE-D13F-4BD7-BFDB-CA20E476C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055DEEC-85F3-41ED-A465-7C05B4198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  <a:endParaRPr lang="nl-BE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7CFED92-0B3E-400A-B9E0-468889E5D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60386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F359B0-0C5A-4CBB-B0A8-B1DAB9DC5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Bronnen / cursusmateriaal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329F9F-E27B-4F88-8DC4-763E7DD5C4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9950896" cy="4525963"/>
          </a:xfrm>
        </p:spPr>
        <p:txBody>
          <a:bodyPr/>
          <a:lstStyle/>
          <a:p>
            <a:r>
              <a:rPr lang="nl-BE" dirty="0">
                <a:hlinkClick r:id="rId2"/>
              </a:rPr>
              <a:t>ects.ap.be</a:t>
            </a:r>
            <a:r>
              <a:rPr lang="nl-BE" dirty="0"/>
              <a:t> : studiefiche</a:t>
            </a:r>
          </a:p>
          <a:p>
            <a:r>
              <a:rPr lang="nl-BE" dirty="0">
                <a:hlinkClick r:id="rId3"/>
              </a:rPr>
              <a:t>digitap.ap.be</a:t>
            </a:r>
            <a:r>
              <a:rPr lang="nl-BE" dirty="0"/>
              <a:t> : alle informatie, timing, opnames, slides, </a:t>
            </a:r>
            <a:r>
              <a:rPr lang="nl-BE" dirty="0" err="1"/>
              <a:t>etc</a:t>
            </a:r>
            <a:endParaRPr lang="nl-BE" dirty="0"/>
          </a:p>
          <a:p>
            <a:r>
              <a:rPr lang="nl-BE" u="sng" dirty="0">
                <a:solidFill>
                  <a:schemeClr val="accent1"/>
                </a:solidFill>
              </a:rPr>
              <a:t>apwt.gitbook.io/</a:t>
            </a:r>
            <a:r>
              <a:rPr lang="nl-BE" u="sng" dirty="0" err="1">
                <a:solidFill>
                  <a:schemeClr val="accent1"/>
                </a:solidFill>
              </a:rPr>
              <a:t>ziescherp</a:t>
            </a:r>
            <a:r>
              <a:rPr lang="nl-BE" u="sng" dirty="0">
                <a:solidFill>
                  <a:schemeClr val="accent1"/>
                </a:solidFill>
              </a:rPr>
              <a:t> </a:t>
            </a:r>
            <a:r>
              <a:rPr lang="nl-BE" dirty="0"/>
              <a:t>: cursusmateriaal en oefeningen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2364B7BF-090B-4E05-ACF0-8228D1AE46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3051" y="894522"/>
            <a:ext cx="2939908" cy="431186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F45B3E1-918A-46D1-8EEF-3FE079C74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4A366CB-6C2F-47D1-B6C6-2849AAD7A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025846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22B3156B-E199-4086-BB4B-104DD347B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5731"/>
            <a:ext cx="12192000" cy="4906537"/>
          </a:xfrm>
          <a:prstGeom prst="rect">
            <a:avLst/>
          </a:prstGeom>
        </p:spPr>
      </p:pic>
      <p:sp>
        <p:nvSpPr>
          <p:cNvPr id="3" name="Bijschrift: lijn met rand en accentbalk 2">
            <a:extLst>
              <a:ext uri="{FF2B5EF4-FFF2-40B4-BE49-F238E27FC236}">
                <a16:creationId xmlns:a16="http://schemas.microsoft.com/office/drawing/2014/main" id="{0898A90A-B525-40EB-BC2B-AA9E310F27CD}"/>
              </a:ext>
            </a:extLst>
          </p:cNvPr>
          <p:cNvSpPr/>
          <p:nvPr/>
        </p:nvSpPr>
        <p:spPr>
          <a:xfrm>
            <a:off x="7104112" y="332656"/>
            <a:ext cx="3960440" cy="504056"/>
          </a:xfrm>
          <a:prstGeom prst="accentBorderCallout1">
            <a:avLst>
              <a:gd name="adj1" fmla="val 18750"/>
              <a:gd name="adj2" fmla="val -8333"/>
              <a:gd name="adj3" fmla="val 500476"/>
              <a:gd name="adj4" fmla="val -3781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Week van 9 November (info volgt via </a:t>
            </a:r>
            <a:r>
              <a:rPr lang="nl-BE" dirty="0" err="1"/>
              <a:t>digitap</a:t>
            </a:r>
            <a:r>
              <a:rPr lang="nl-BE" dirty="0"/>
              <a:t>)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9EC1F92F-54C8-44CA-B238-719CE992A00D}"/>
              </a:ext>
            </a:extLst>
          </p:cNvPr>
          <p:cNvSpPr txBox="1"/>
          <p:nvPr/>
        </p:nvSpPr>
        <p:spPr>
          <a:xfrm>
            <a:off x="263352" y="6126770"/>
            <a:ext cx="101776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dirty="0">
                <a:hlinkClick r:id="rId3"/>
              </a:rPr>
              <a:t>https://bamaflexweb.ap.be/BMFUIDetailxOLOD.aspx?a=136214&amp;b=5&amp;c=1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66061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media 4" title="&quot;It's a hard knock life&quot; ORIGINAL Annie 1982">
            <a:hlinkClick r:id="" action="ppaction://media"/>
            <a:extLst>
              <a:ext uri="{FF2B5EF4-FFF2-40B4-BE49-F238E27FC236}">
                <a16:creationId xmlns:a16="http://schemas.microsoft.com/office/drawing/2014/main" id="{38B6B65B-49FB-44E3-BF20-C46AB3CE025D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1D90C3C-AF14-4E2F-AD70-1070FA75B7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96E60C1-42F8-49D5-89EF-4A0F7A6E7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F5FAD81-5EE6-45C8-BDB8-22742A99E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2</a:t>
            </a:fld>
            <a:endParaRPr lang="nl-BE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C963FAEA-E39B-4413-AECB-6989689C2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1596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MOOC's: wordt het onderwijs beter van blended learning?">
            <a:extLst>
              <a:ext uri="{FF2B5EF4-FFF2-40B4-BE49-F238E27FC236}">
                <a16:creationId xmlns:a16="http://schemas.microsoft.com/office/drawing/2014/main" id="{C7579AB4-0BEF-4791-9034-93E15073C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8412" y="-843837"/>
            <a:ext cx="12556424" cy="9123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2272A5-D7FD-4F2E-A518-ACDDE96611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F11E30C-3D56-4537-A3FB-23D73FCA3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0786518-E071-457B-BCAC-AB0E18201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20</a:t>
            </a:fld>
            <a:endParaRPr lang="nl-BE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82C62892-1064-4EE8-B991-F7A215CD2291}"/>
              </a:ext>
            </a:extLst>
          </p:cNvPr>
          <p:cNvSpPr/>
          <p:nvPr/>
        </p:nvSpPr>
        <p:spPr>
          <a:xfrm>
            <a:off x="3395749" y="365124"/>
            <a:ext cx="5248102" cy="649287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BE" sz="3200" dirty="0">
                <a:solidFill>
                  <a:schemeClr val="tx1"/>
                </a:solidFill>
                <a:latin typeface="Archivo Narrow" panose="020B0506020202020B04" pitchFamily="34" charset="0"/>
              </a:rPr>
              <a:t>digitap.ap.be</a:t>
            </a:r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39FA9431-F5D7-4D71-8BF0-CD0285E6294D}"/>
              </a:ext>
            </a:extLst>
          </p:cNvPr>
          <p:cNvSpPr/>
          <p:nvPr/>
        </p:nvSpPr>
        <p:spPr>
          <a:xfrm>
            <a:off x="3530634" y="3313418"/>
            <a:ext cx="4994276" cy="3278995"/>
          </a:xfrm>
          <a:prstGeom prst="roundRect">
            <a:avLst/>
          </a:prstGeom>
          <a:solidFill>
            <a:schemeClr val="accent4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BE" sz="2000" dirty="0">
                <a:solidFill>
                  <a:schemeClr val="tx1"/>
                </a:solidFill>
                <a:latin typeface="Archivo Narrow" panose="020B0506020202020B04" pitchFamily="34" charset="0"/>
              </a:rPr>
              <a:t>Per hoofdstuk</a:t>
            </a:r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BDC6F30D-4695-4B28-8C3A-E854D1142D07}"/>
              </a:ext>
            </a:extLst>
          </p:cNvPr>
          <p:cNvGrpSpPr/>
          <p:nvPr/>
        </p:nvGrpSpPr>
        <p:grpSpPr>
          <a:xfrm>
            <a:off x="3530634" y="2512754"/>
            <a:ext cx="4994275" cy="704244"/>
            <a:chOff x="2002006" y="5266746"/>
            <a:chExt cx="4270951" cy="704244"/>
          </a:xfrm>
        </p:grpSpPr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3B82914F-4AF9-4AFC-8CC9-F4BFFE4D095F}"/>
                </a:ext>
              </a:extLst>
            </p:cNvPr>
            <p:cNvGrpSpPr/>
            <p:nvPr/>
          </p:nvGrpSpPr>
          <p:grpSpPr>
            <a:xfrm>
              <a:off x="2002006" y="5266746"/>
              <a:ext cx="4270951" cy="704244"/>
              <a:chOff x="596515" y="1777999"/>
              <a:chExt cx="5387391" cy="1072445"/>
            </a:xfrm>
            <a:solidFill>
              <a:schemeClr val="accent1"/>
            </a:solidFill>
          </p:grpSpPr>
          <p:sp>
            <p:nvSpPr>
              <p:cNvPr id="12" name="Rechthoek: afgeronde hoeken 11">
                <a:extLst>
                  <a:ext uri="{FF2B5EF4-FFF2-40B4-BE49-F238E27FC236}">
                    <a16:creationId xmlns:a16="http://schemas.microsoft.com/office/drawing/2014/main" id="{83CDB134-74FA-4310-BB24-84BB0E71A375}"/>
                  </a:ext>
                </a:extLst>
              </p:cNvPr>
              <p:cNvSpPr/>
              <p:nvPr/>
            </p:nvSpPr>
            <p:spPr>
              <a:xfrm>
                <a:off x="596515" y="1777999"/>
                <a:ext cx="5387391" cy="1072445"/>
              </a:xfrm>
              <a:prstGeom prst="roundRect">
                <a:avLst/>
              </a:prstGeom>
              <a:grpFill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8022" tIns="39011" rIns="78022" bIns="39011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nl-BE" sz="1365">
                  <a:latin typeface="Archivo Narrow" panose="020B0506020202020B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BBA9F28D-9007-4EBB-BBC2-717725EEBF51}"/>
                  </a:ext>
                </a:extLst>
              </p:cNvPr>
              <p:cNvSpPr txBox="1"/>
              <p:nvPr/>
            </p:nvSpPr>
            <p:spPr>
              <a:xfrm>
                <a:off x="1517459" y="1777999"/>
                <a:ext cx="4319746" cy="83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nl-BE" sz="1365" b="1" dirty="0">
                    <a:latin typeface="Archivo Narrow" panose="020B0506020202020B04" pitchFamily="34" charset="0"/>
                    <a:cs typeface="Arial" panose="020B0604020202020204" pitchFamily="34" charset="0"/>
                  </a:rPr>
                  <a:t>Oefeningen</a:t>
                </a:r>
              </a:p>
              <a:p>
                <a:r>
                  <a:rPr lang="nl-BE" sz="1600" b="1" dirty="0">
                    <a:solidFill>
                      <a:schemeClr val="bg1"/>
                    </a:solidFill>
                    <a:latin typeface="Archivo Narrow" panose="020B0506020202020B04" pitchFamily="34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apwt.gitbook.io/</a:t>
                </a:r>
                <a:r>
                  <a:rPr lang="nl-BE" sz="1600" b="1" u="sng" dirty="0" err="1">
                    <a:solidFill>
                      <a:schemeClr val="bg1"/>
                    </a:solidFill>
                    <a:latin typeface="Archivo Narrow" panose="020B0506020202020B04" pitchFamily="34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ziescherp</a:t>
                </a:r>
                <a:r>
                  <a:rPr lang="nl-BE" sz="1600" b="1" u="sng" dirty="0">
                    <a:solidFill>
                      <a:schemeClr val="bg1"/>
                    </a:solidFill>
                    <a:latin typeface="Archivo Narrow" panose="020B0506020202020B04" pitchFamily="34" charset="0"/>
                  </a:rPr>
                  <a:t>-oefeningen</a:t>
                </a:r>
              </a:p>
            </p:txBody>
          </p:sp>
        </p:grpSp>
        <p:pic>
          <p:nvPicPr>
            <p:cNvPr id="11" name="Tijdelijke aanduiding voor inhoud 16" descr="Fietsen">
              <a:extLst>
                <a:ext uri="{FF2B5EF4-FFF2-40B4-BE49-F238E27FC236}">
                  <a16:creationId xmlns:a16="http://schemas.microsoft.com/office/drawing/2014/main" id="{00E70036-93FF-448D-8B1F-7F198E492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2044675" y="5295777"/>
              <a:ext cx="646181" cy="646181"/>
            </a:xfrm>
            <a:prstGeom prst="rect">
              <a:avLst/>
            </a:prstGeom>
          </p:spPr>
        </p:pic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B8B1006-A469-4B0A-8076-E8F4B4616550}"/>
              </a:ext>
            </a:extLst>
          </p:cNvPr>
          <p:cNvGrpSpPr/>
          <p:nvPr/>
        </p:nvGrpSpPr>
        <p:grpSpPr>
          <a:xfrm>
            <a:off x="3530635" y="1679512"/>
            <a:ext cx="4994275" cy="704244"/>
            <a:chOff x="205791" y="3657600"/>
            <a:chExt cx="4432515" cy="704244"/>
          </a:xfrm>
        </p:grpSpPr>
        <p:sp>
          <p:nvSpPr>
            <p:cNvPr id="15" name="Rechthoek: afgeronde hoeken 14">
              <a:extLst>
                <a:ext uri="{FF2B5EF4-FFF2-40B4-BE49-F238E27FC236}">
                  <a16:creationId xmlns:a16="http://schemas.microsoft.com/office/drawing/2014/main" id="{F792857E-61D1-42BF-9CE7-9BBFC261CB1C}"/>
                </a:ext>
              </a:extLst>
            </p:cNvPr>
            <p:cNvSpPr/>
            <p:nvPr/>
          </p:nvSpPr>
          <p:spPr>
            <a:xfrm>
              <a:off x="205791" y="3657600"/>
              <a:ext cx="4432515" cy="704244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8022" tIns="39011" rIns="78022" bIns="3901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BE" sz="1365">
                <a:latin typeface="Archivo Narrow" panose="020B0506020202020B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id="{F1C1B2D3-21B5-4964-8022-6DFAC28D9EC3}"/>
                </a:ext>
              </a:extLst>
            </p:cNvPr>
            <p:cNvSpPr txBox="1"/>
            <p:nvPr/>
          </p:nvSpPr>
          <p:spPr>
            <a:xfrm>
              <a:off x="997533" y="3657600"/>
              <a:ext cx="3532452" cy="610167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rtlCol="0">
              <a:spAutoFit/>
            </a:bodyPr>
            <a:lstStyle/>
            <a:p>
              <a:r>
                <a:rPr lang="nl-BE" sz="1365" b="1" dirty="0">
                  <a:latin typeface="Archivo Narrow" panose="020B0506020202020B04" pitchFamily="34" charset="0"/>
                  <a:cs typeface="Arial" panose="020B0604020202020204" pitchFamily="34" charset="0"/>
                </a:rPr>
                <a:t>Cursus C# (“Zie Scherp”)</a:t>
              </a:r>
            </a:p>
            <a:p>
              <a:r>
                <a:rPr lang="nl-BE" sz="2000" b="1" dirty="0">
                  <a:solidFill>
                    <a:schemeClr val="bg1"/>
                  </a:solidFill>
                  <a:latin typeface="Archivo Narrow" panose="020B0506020202020B04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apwt.gitbook.io/ziescherp</a:t>
              </a:r>
              <a:endParaRPr lang="nl-BE" sz="2000" b="1" dirty="0">
                <a:solidFill>
                  <a:schemeClr val="bg1"/>
                </a:solidFill>
                <a:latin typeface="Archivo Narrow" panose="020B0506020202020B04" pitchFamily="34" charset="0"/>
              </a:endParaRPr>
            </a:p>
          </p:txBody>
        </p:sp>
      </p:grpSp>
      <p:pic>
        <p:nvPicPr>
          <p:cNvPr id="17" name="Tijdelijke aanduiding voor inhoud 16" descr="Storytelling">
            <a:extLst>
              <a:ext uri="{FF2B5EF4-FFF2-40B4-BE49-F238E27FC236}">
                <a16:creationId xmlns:a16="http://schemas.microsoft.com/office/drawing/2014/main" id="{E98D4D06-B588-4A7E-8B0D-143A9E97B5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78642" y="1708543"/>
            <a:ext cx="728075" cy="646181"/>
          </a:xfrm>
          <a:prstGeom prst="rect">
            <a:avLst/>
          </a:prstGeom>
        </p:spPr>
      </p:pic>
      <p:grpSp>
        <p:nvGrpSpPr>
          <p:cNvPr id="18" name="Groep 17">
            <a:extLst>
              <a:ext uri="{FF2B5EF4-FFF2-40B4-BE49-F238E27FC236}">
                <a16:creationId xmlns:a16="http://schemas.microsoft.com/office/drawing/2014/main" id="{B68E065C-4FB1-404A-9158-9232A5B9FE9C}"/>
              </a:ext>
            </a:extLst>
          </p:cNvPr>
          <p:cNvGrpSpPr/>
          <p:nvPr/>
        </p:nvGrpSpPr>
        <p:grpSpPr>
          <a:xfrm>
            <a:off x="3688365" y="4811911"/>
            <a:ext cx="4674495" cy="788524"/>
            <a:chOff x="6303192" y="1776493"/>
            <a:chExt cx="4916311" cy="1102594"/>
          </a:xfrm>
          <a:solidFill>
            <a:srgbClr val="00B050"/>
          </a:solidFill>
        </p:grpSpPr>
        <p:sp>
          <p:nvSpPr>
            <p:cNvPr id="19" name="Rechthoek: afgeronde hoeken 18">
              <a:extLst>
                <a:ext uri="{FF2B5EF4-FFF2-40B4-BE49-F238E27FC236}">
                  <a16:creationId xmlns:a16="http://schemas.microsoft.com/office/drawing/2014/main" id="{B4BCE9EF-CBD9-401C-B2A1-5314A582CDCA}"/>
                </a:ext>
              </a:extLst>
            </p:cNvPr>
            <p:cNvSpPr/>
            <p:nvPr/>
          </p:nvSpPr>
          <p:spPr>
            <a:xfrm>
              <a:off x="6303192" y="1777998"/>
              <a:ext cx="4916311" cy="1072445"/>
            </a:xfrm>
            <a:prstGeom prst="roundRect">
              <a:avLst/>
            </a:prstGeom>
            <a:grpFill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8022" tIns="39011" rIns="78022" bIns="3901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BE" sz="1365">
                <a:latin typeface="Archivo Narrow" panose="020B0506020202020B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0" name="Picture 6" descr="Image result for short clip icon">
              <a:extLst>
                <a:ext uri="{FF2B5EF4-FFF2-40B4-BE49-F238E27FC236}">
                  <a16:creationId xmlns:a16="http://schemas.microsoft.com/office/drawing/2014/main" id="{B04A09BF-4956-4CAC-ACD0-9D96F71CF4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2525" y="1882420"/>
              <a:ext cx="855462" cy="855462"/>
            </a:xfrm>
            <a:prstGeom prst="rect">
              <a:avLst/>
            </a:prstGeom>
            <a:grpFill/>
          </p:spPr>
        </p:pic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913E5C9B-D6F6-401F-B6AF-F2BA5017AE10}"/>
                </a:ext>
              </a:extLst>
            </p:cNvPr>
            <p:cNvSpPr txBox="1"/>
            <p:nvPr/>
          </p:nvSpPr>
          <p:spPr>
            <a:xfrm>
              <a:off x="7421077" y="1776493"/>
              <a:ext cx="3690628" cy="110259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nl-BE" sz="1365" b="1" dirty="0">
                  <a:latin typeface="Archivo Narrow" panose="020B0506020202020B04" pitchFamily="34" charset="0"/>
                  <a:cs typeface="Arial" panose="020B0604020202020204" pitchFamily="34" charset="0"/>
                </a:rPr>
                <a:t>Kennisclips</a:t>
              </a:r>
            </a:p>
            <a:p>
              <a:r>
                <a:rPr lang="nl-BE" sz="1370" dirty="0">
                  <a:latin typeface="Archivo Narrow" panose="020B0506020202020B04" pitchFamily="34" charset="0"/>
                  <a:cs typeface="Arial" panose="020B0604020202020204" pitchFamily="34" charset="0"/>
                </a:rPr>
                <a:t>Korte samenvatting specifiek onderdeel uit cursus of nodig voor labo</a:t>
              </a:r>
            </a:p>
          </p:txBody>
        </p:sp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2A288E3B-E65B-450F-BA00-11F39E6EF587}"/>
              </a:ext>
            </a:extLst>
          </p:cNvPr>
          <p:cNvGrpSpPr/>
          <p:nvPr/>
        </p:nvGrpSpPr>
        <p:grpSpPr>
          <a:xfrm>
            <a:off x="3688366" y="3929173"/>
            <a:ext cx="4680133" cy="771330"/>
            <a:chOff x="596514" y="4174068"/>
            <a:chExt cx="5812599" cy="903985"/>
          </a:xfrm>
          <a:solidFill>
            <a:srgbClr val="00B050"/>
          </a:solidFill>
        </p:grpSpPr>
        <p:sp>
          <p:nvSpPr>
            <p:cNvPr id="23" name="Rechthoek: afgeronde hoeken 22">
              <a:extLst>
                <a:ext uri="{FF2B5EF4-FFF2-40B4-BE49-F238E27FC236}">
                  <a16:creationId xmlns:a16="http://schemas.microsoft.com/office/drawing/2014/main" id="{A5005C42-E28E-4075-8FE4-30371B2BA2C4}"/>
                </a:ext>
              </a:extLst>
            </p:cNvPr>
            <p:cNvSpPr/>
            <p:nvPr/>
          </p:nvSpPr>
          <p:spPr>
            <a:xfrm>
              <a:off x="596514" y="4174068"/>
              <a:ext cx="5812599" cy="903985"/>
            </a:xfrm>
            <a:prstGeom prst="roundRect">
              <a:avLst/>
            </a:prstGeom>
            <a:grpFill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8022" tIns="39011" rIns="78022" bIns="3901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BE" sz="1365">
                <a:latin typeface="Archivo Narrow" panose="020B0506020202020B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Tekstvak 23">
              <a:extLst>
                <a:ext uri="{FF2B5EF4-FFF2-40B4-BE49-F238E27FC236}">
                  <a16:creationId xmlns:a16="http://schemas.microsoft.com/office/drawing/2014/main" id="{59DAA1B4-889D-425E-800A-364B7E0072E4}"/>
                </a:ext>
              </a:extLst>
            </p:cNvPr>
            <p:cNvSpPr txBox="1"/>
            <p:nvPr/>
          </p:nvSpPr>
          <p:spPr>
            <a:xfrm>
              <a:off x="1991324" y="4231081"/>
              <a:ext cx="4283489" cy="8467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nl-BE" sz="1365" b="1" dirty="0">
                  <a:latin typeface="Archivo Narrow" panose="020B0506020202020B04" pitchFamily="34" charset="0"/>
                  <a:cs typeface="Arial" panose="020B0604020202020204" pitchFamily="34" charset="0"/>
                </a:rPr>
                <a:t>Hoorcolleges</a:t>
              </a:r>
            </a:p>
            <a:p>
              <a:r>
                <a:rPr lang="nl-BE" sz="1365" dirty="0">
                  <a:latin typeface="Archivo Narrow" panose="020B0506020202020B04" pitchFamily="34" charset="0"/>
                  <a:cs typeface="Arial" panose="020B0604020202020204" pitchFamily="34" charset="0"/>
                </a:rPr>
                <a:t>Video-opnames en slides “live” lessen</a:t>
              </a:r>
            </a:p>
            <a:p>
              <a:r>
                <a:rPr lang="nl-BE" sz="1365" dirty="0">
                  <a:latin typeface="Archivo Narrow" panose="020B0506020202020B04" pitchFamily="34" charset="0"/>
                  <a:cs typeface="Arial" panose="020B0604020202020204" pitchFamily="34" charset="0"/>
                </a:rPr>
                <a:t>Les zelf via teams</a:t>
              </a:r>
            </a:p>
          </p:txBody>
        </p:sp>
        <p:pic>
          <p:nvPicPr>
            <p:cNvPr id="25" name="Picture 4" descr="Related image">
              <a:extLst>
                <a:ext uri="{FF2B5EF4-FFF2-40B4-BE49-F238E27FC236}">
                  <a16:creationId xmlns:a16="http://schemas.microsoft.com/office/drawing/2014/main" id="{29B26141-2B46-4F40-B5A4-15D6EB7C02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13" y="4230883"/>
              <a:ext cx="711819" cy="771866"/>
            </a:xfrm>
            <a:prstGeom prst="rect">
              <a:avLst/>
            </a:prstGeom>
            <a:grpFill/>
          </p:spPr>
        </p:pic>
      </p:grpSp>
      <p:sp>
        <p:nvSpPr>
          <p:cNvPr id="26" name="Rechthoek: afgeronde hoeken 25">
            <a:extLst>
              <a:ext uri="{FF2B5EF4-FFF2-40B4-BE49-F238E27FC236}">
                <a16:creationId xmlns:a16="http://schemas.microsoft.com/office/drawing/2014/main" id="{6C8F790A-232B-40EA-A108-125FCE125A74}"/>
              </a:ext>
            </a:extLst>
          </p:cNvPr>
          <p:cNvSpPr/>
          <p:nvPr/>
        </p:nvSpPr>
        <p:spPr>
          <a:xfrm>
            <a:off x="3530634" y="1126721"/>
            <a:ext cx="4994276" cy="467337"/>
          </a:xfrm>
          <a:prstGeom prst="roundRect">
            <a:avLst/>
          </a:prstGeom>
          <a:solidFill>
            <a:schemeClr val="accent4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BE" sz="1600" dirty="0">
                <a:solidFill>
                  <a:schemeClr val="tx1"/>
                </a:solidFill>
              </a:rPr>
              <a:t>Timing, afspraken en mededelingen, examen informatie</a:t>
            </a:r>
          </a:p>
        </p:txBody>
      </p:sp>
      <p:grpSp>
        <p:nvGrpSpPr>
          <p:cNvPr id="27" name="Groep 26">
            <a:extLst>
              <a:ext uri="{FF2B5EF4-FFF2-40B4-BE49-F238E27FC236}">
                <a16:creationId xmlns:a16="http://schemas.microsoft.com/office/drawing/2014/main" id="{BB29A100-4DA4-48C8-9316-8C5F4AFA53BD}"/>
              </a:ext>
            </a:extLst>
          </p:cNvPr>
          <p:cNvGrpSpPr/>
          <p:nvPr/>
        </p:nvGrpSpPr>
        <p:grpSpPr>
          <a:xfrm>
            <a:off x="3670243" y="5628807"/>
            <a:ext cx="4680133" cy="771330"/>
            <a:chOff x="596514" y="4174068"/>
            <a:chExt cx="5812599" cy="903985"/>
          </a:xfrm>
          <a:solidFill>
            <a:srgbClr val="00B050"/>
          </a:solidFill>
        </p:grpSpPr>
        <p:sp>
          <p:nvSpPr>
            <p:cNvPr id="28" name="Rechthoek: afgeronde hoeken 27">
              <a:extLst>
                <a:ext uri="{FF2B5EF4-FFF2-40B4-BE49-F238E27FC236}">
                  <a16:creationId xmlns:a16="http://schemas.microsoft.com/office/drawing/2014/main" id="{9632F7FB-A28A-4E9A-88D1-003EE7096385}"/>
                </a:ext>
              </a:extLst>
            </p:cNvPr>
            <p:cNvSpPr/>
            <p:nvPr/>
          </p:nvSpPr>
          <p:spPr>
            <a:xfrm>
              <a:off x="596514" y="4174068"/>
              <a:ext cx="5812599" cy="903985"/>
            </a:xfrm>
            <a:prstGeom prst="roundRect">
              <a:avLst/>
            </a:prstGeom>
            <a:grpFill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8022" tIns="39011" rIns="78022" bIns="3901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BE" sz="1365">
                <a:latin typeface="Archivo Narrow" panose="020B0506020202020B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6DF9406C-F261-4051-BE2E-223E10D5E25C}"/>
                </a:ext>
              </a:extLst>
            </p:cNvPr>
            <p:cNvSpPr txBox="1"/>
            <p:nvPr/>
          </p:nvSpPr>
          <p:spPr>
            <a:xfrm>
              <a:off x="1991324" y="4231081"/>
              <a:ext cx="4283489" cy="35439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nl-BE" sz="1365" b="1" dirty="0">
                  <a:latin typeface="Archivo Narrow" panose="020B0506020202020B04" pitchFamily="34" charset="0"/>
                  <a:cs typeface="Arial" panose="020B0604020202020204" pitchFamily="34" charset="0"/>
                </a:rPr>
                <a:t>Slides (als pdf)</a:t>
              </a:r>
            </a:p>
          </p:txBody>
        </p:sp>
        <p:pic>
          <p:nvPicPr>
            <p:cNvPr id="30" name="Picture 4" descr="Presentatie met organigram">
              <a:extLst>
                <a:ext uri="{FF2B5EF4-FFF2-40B4-BE49-F238E27FC236}">
                  <a16:creationId xmlns:a16="http://schemas.microsoft.com/office/drawing/2014/main" id="{B7C65008-4C77-4FB6-8D77-656E33AFBC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/>
          </p:blipFill>
          <p:spPr bwMode="auto">
            <a:xfrm>
              <a:off x="977125" y="4281161"/>
              <a:ext cx="711819" cy="671705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6687661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BB60E0-D9F2-4FDB-8FF8-157CA2ADD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Huiswerk tegen labo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1B5166-9EF5-4E0E-9F13-35B79EA252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9374832" cy="4525963"/>
          </a:xfrm>
        </p:spPr>
        <p:txBody>
          <a:bodyPr/>
          <a:lstStyle/>
          <a:p>
            <a:endParaRPr lang="nl-BE" dirty="0">
              <a:hlinkClick r:id="" action="ppaction://noaction"/>
            </a:endParaRPr>
          </a:p>
          <a:p>
            <a:endParaRPr lang="nl-BE" dirty="0">
              <a:hlinkClick r:id="" action="ppaction://noaction"/>
            </a:endParaRPr>
          </a:p>
          <a:p>
            <a:r>
              <a:rPr lang="nl-BE" dirty="0">
                <a:hlinkClick r:id="" action="ppaction://noaction"/>
              </a:rPr>
              <a:t>Visual studio </a:t>
            </a:r>
            <a:r>
              <a:rPr lang="nl-BE" dirty="0">
                <a:hlinkClick r:id="rId2"/>
              </a:rPr>
              <a:t>installeren</a:t>
            </a:r>
            <a:r>
              <a:rPr lang="nl-BE" dirty="0"/>
              <a:t> (zie cursus)</a:t>
            </a:r>
          </a:p>
          <a:p>
            <a:r>
              <a:rPr lang="nl-BE" dirty="0"/>
              <a:t>Hoofdstuk 1 doornemen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9E515CF-78FA-4A26-A702-8A437085D72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832911-0379-4E3D-ABD9-E7BDC5977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0A98AB2-6256-4646-86A7-2F5732043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02638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BAD13B-DBE5-4B39-AACD-CC6038B33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1D5C00-149E-4132-9FD5-660F004127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B84AC23-E9D7-49C4-B811-4E7BD29DC6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146" name="Picture 2" descr="39+ Funny Good Luck Memes Must see to Get Luck - One Stop Humor">
            <a:extLst>
              <a:ext uri="{FF2B5EF4-FFF2-40B4-BE49-F238E27FC236}">
                <a16:creationId xmlns:a16="http://schemas.microsoft.com/office/drawing/2014/main" id="{6C9D6554-7A94-4757-A4F6-856B8CAF8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738" y="-52431"/>
            <a:ext cx="7031547" cy="6834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97ED09E-B3F4-4B96-BF26-F22EEC3E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F0B7570-BC4B-4EE2-B51A-2A7FCB559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30950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C1CC89C1-DC1E-917B-D25E-69B5776D404F}"/>
              </a:ext>
            </a:extLst>
          </p:cNvPr>
          <p:cNvSpPr/>
          <p:nvPr/>
        </p:nvSpPr>
        <p:spPr>
          <a:xfrm>
            <a:off x="838200" y="5085184"/>
            <a:ext cx="10658400" cy="86409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8E1924-B892-8B5A-7836-BE57C96EF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Meer info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732A4CC-42D6-F95B-C0C5-FF2A05D19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267671"/>
          </a:xfrm>
        </p:spPr>
        <p:txBody>
          <a:bodyPr>
            <a:normAutofit fontScale="92500" lnSpcReduction="10000"/>
          </a:bodyPr>
          <a:lstStyle/>
          <a:p>
            <a:r>
              <a:rPr lang="nl-BE" dirty="0"/>
              <a:t>Slides gemaakt door </a:t>
            </a:r>
          </a:p>
          <a:p>
            <a:pPr lvl="1"/>
            <a:r>
              <a:rPr lang="nl-BE" dirty="0"/>
              <a:t>Tim Dams (</a:t>
            </a:r>
            <a:r>
              <a:rPr lang="nl-BE" dirty="0">
                <a:hlinkClick r:id="rId2" action="ppaction://hlinkfile"/>
              </a:rPr>
              <a:t>ziescherp.be</a:t>
            </a:r>
            <a:r>
              <a:rPr lang="nl-BE" dirty="0"/>
              <a:t>), AP Hogeschool opleidingen elektronica-</a:t>
            </a:r>
            <a:r>
              <a:rPr lang="nl-BE" dirty="0" err="1"/>
              <a:t>ict</a:t>
            </a:r>
            <a:r>
              <a:rPr lang="nl-BE" dirty="0"/>
              <a:t> en toegepaste informatica</a:t>
            </a:r>
          </a:p>
          <a:p>
            <a:pPr lvl="1"/>
            <a:endParaRPr lang="nl-BE" dirty="0"/>
          </a:p>
          <a:p>
            <a:r>
              <a:rPr lang="nl-BE" dirty="0"/>
              <a:t>Sommige slides gebaseerd of gekopieerd van slidedecks van:</a:t>
            </a:r>
          </a:p>
          <a:p>
            <a:pPr lvl="1"/>
            <a:r>
              <a:rPr lang="nl-BE" sz="2200" dirty="0"/>
              <a:t>Programmeren in C# door Douglas Bell en Mike Parr (vert. Kris Hermans)</a:t>
            </a:r>
          </a:p>
          <a:p>
            <a:pPr lvl="1"/>
            <a:r>
              <a:rPr lang="nl-BE" sz="2200" dirty="0"/>
              <a:t>Microsoft Visual C# 2015: An </a:t>
            </a:r>
            <a:r>
              <a:rPr lang="nl-BE" sz="2200" dirty="0" err="1"/>
              <a:t>Introduction</a:t>
            </a:r>
            <a:r>
              <a:rPr lang="nl-BE" sz="2200" dirty="0"/>
              <a:t> </a:t>
            </a:r>
            <a:r>
              <a:rPr lang="nl-BE" sz="2200" dirty="0" err="1"/>
              <a:t>to</a:t>
            </a:r>
            <a:r>
              <a:rPr lang="nl-BE" sz="2200" dirty="0"/>
              <a:t> Object-</a:t>
            </a:r>
            <a:r>
              <a:rPr lang="nl-BE" sz="2200" dirty="0" err="1"/>
              <a:t>Oriented</a:t>
            </a:r>
            <a:r>
              <a:rPr lang="nl-BE" sz="2200" dirty="0"/>
              <a:t> Programming door Joyce </a:t>
            </a:r>
            <a:r>
              <a:rPr lang="nl-BE" sz="2200" dirty="0" err="1"/>
              <a:t>Farrell</a:t>
            </a:r>
            <a:endParaRPr lang="nl-BE" sz="2200" dirty="0"/>
          </a:p>
          <a:p>
            <a:pPr lvl="1"/>
            <a:r>
              <a:rPr lang="nl-BE" dirty="0"/>
              <a:t>E.a.</a:t>
            </a:r>
          </a:p>
          <a:p>
            <a:pPr lvl="1"/>
            <a:endParaRPr lang="nl-BE" dirty="0"/>
          </a:p>
          <a:p>
            <a:pPr lvl="1"/>
            <a:endParaRPr lang="nl-BE" dirty="0"/>
          </a:p>
          <a:p>
            <a:r>
              <a:rPr lang="nl-BE" b="1" dirty="0"/>
              <a:t>Slides mogen aangepast worden, op voorwaarde dat deze slide steeds achteraan de slidedeck staat.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C3978F3-3532-3F17-E9AB-E248272BA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 dirty="0"/>
              <a:t>Zie Scherp Scherper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769B4E3-C3FC-8575-9CA3-EE3F0673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62353-F7CD-46ED-8877-B27D0E33FCF8}" type="slidenum">
              <a:rPr lang="nl-BE" smtClean="0"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6072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2BDF1A-5A70-4B6D-8D63-981774C26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Zelfstudie en contactlabo’s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71A16BE-3CA1-43FC-832B-9A0C71FABD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2EF867E-4A8D-4783-9BF4-02C7A26628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Fuck off, coronavirus! Leave us alone already! - Jasmine Gets Angry | Make  a Meme">
            <a:extLst>
              <a:ext uri="{FF2B5EF4-FFF2-40B4-BE49-F238E27FC236}">
                <a16:creationId xmlns:a16="http://schemas.microsoft.com/office/drawing/2014/main" id="{ECA7298B-4699-47D8-B42B-088E51FA6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5997" y="1345043"/>
            <a:ext cx="9444446" cy="531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EF1A789-BD5D-4A02-A101-8E1329368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B42DC49-2A8A-439B-93B2-375292203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9756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13DAE0-6CAC-43FB-BAC7-E644AC2BC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Onze aanpak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7AC311-61EE-4769-B0C9-A46FDFA95D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8555CD7-9D1F-4CBB-AA09-79D7E88B04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2050" name="Picture 2" descr="Funny picture: Incoming | #Baby, #military, #incoming, #funny | Funny  babies, Funny pictures for kids, Funny baby pictures">
            <a:extLst>
              <a:ext uri="{FF2B5EF4-FFF2-40B4-BE49-F238E27FC236}">
                <a16:creationId xmlns:a16="http://schemas.microsoft.com/office/drawing/2014/main" id="{EC91B452-B001-49CA-9969-AE223A44D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618" y="1412014"/>
            <a:ext cx="6901815" cy="5182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2C3ACC8-40F5-4324-86E1-A346D9FDB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2C0AF2E-B39F-45EE-BCBF-ACFE23D37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14441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47C924-63B4-4418-8698-5E0402613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Flipped</a:t>
            </a:r>
            <a:r>
              <a:rPr lang="nl-BE" dirty="0"/>
              <a:t> classroom aanpak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A21A664-1401-4998-ABD5-5E7C3A8A21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AA39ED6-C752-435F-8CAF-B444578D40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Picture 4" descr="Flipped classroom – Onderwijs">
            <a:extLst>
              <a:ext uri="{FF2B5EF4-FFF2-40B4-BE49-F238E27FC236}">
                <a16:creationId xmlns:a16="http://schemas.microsoft.com/office/drawing/2014/main" id="{DCD4CB2E-2F6A-44CE-ADC0-135DFBA44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247" y="1676921"/>
            <a:ext cx="8270773" cy="4648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988EEEB-D593-4AB3-8F9C-F2D6707B0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6A9BBFB-08F2-4470-AF46-B3739A3DA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8278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F5347C-757B-4396-8345-DA34623B0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Blended</a:t>
            </a:r>
            <a:r>
              <a:rPr lang="nl-BE" dirty="0"/>
              <a:t> </a:t>
            </a:r>
            <a:r>
              <a:rPr lang="nl-BE" dirty="0" err="1"/>
              <a:t>learning</a:t>
            </a:r>
            <a:r>
              <a:rPr lang="nl-BE" dirty="0"/>
              <a:t> cursus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518457D-C62E-40D6-A5B0-29E2652D98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D1CC0C6-521F-4A32-BE45-787ABBECD7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30" name="Picture 6" descr="MOOC's: wordt het onderwijs beter van blended learning?">
            <a:extLst>
              <a:ext uri="{FF2B5EF4-FFF2-40B4-BE49-F238E27FC236}">
                <a16:creationId xmlns:a16="http://schemas.microsoft.com/office/drawing/2014/main" id="{71B020EB-BDCF-4BFD-B781-54E28E0B4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313" y="1458278"/>
            <a:ext cx="7038703" cy="511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CAC2EC7-7994-47C6-90AD-332AE3741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406C8F8-0D3D-4E85-8651-5146C9A7B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4787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35138A-AED0-49C3-BF70-F7CAC318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Typische week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ACF93F65-9F4D-4C43-94C7-E4106E56028E}"/>
              </a:ext>
            </a:extLst>
          </p:cNvPr>
          <p:cNvSpPr/>
          <p:nvPr/>
        </p:nvSpPr>
        <p:spPr>
          <a:xfrm>
            <a:off x="339012" y="2030821"/>
            <a:ext cx="11657245" cy="17354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AC8F04EA-924E-428C-A771-D30E18FEA2C8}"/>
              </a:ext>
            </a:extLst>
          </p:cNvPr>
          <p:cNvSpPr/>
          <p:nvPr/>
        </p:nvSpPr>
        <p:spPr>
          <a:xfrm>
            <a:off x="419450" y="2156313"/>
            <a:ext cx="1860957" cy="14261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u="sng" dirty="0"/>
              <a:t>Vragenuurtje</a:t>
            </a:r>
          </a:p>
          <a:p>
            <a:pPr algn="ctr"/>
            <a:r>
              <a:rPr lang="nl-BE" sz="1400" dirty="0"/>
              <a:t>Herhaling leerstof, quiz, voorbeeldoefeningen, “cultuur met tim”, etc.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E51B8A31-2280-4AC4-AA91-446CDF21A662}"/>
              </a:ext>
            </a:extLst>
          </p:cNvPr>
          <p:cNvSpPr txBox="1"/>
          <p:nvPr/>
        </p:nvSpPr>
        <p:spPr>
          <a:xfrm>
            <a:off x="704674" y="166148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Maandag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F3238EF7-ABFA-44AA-A6F8-C50B1672CD90}"/>
              </a:ext>
            </a:extLst>
          </p:cNvPr>
          <p:cNvSpPr/>
          <p:nvPr/>
        </p:nvSpPr>
        <p:spPr>
          <a:xfrm>
            <a:off x="2409038" y="2156313"/>
            <a:ext cx="5124276" cy="142612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2 uur contact labo</a:t>
            </a:r>
          </a:p>
          <a:p>
            <a:pPr algn="ctr"/>
            <a:r>
              <a:rPr lang="nl-BE" dirty="0"/>
              <a:t>(Coutrin/Dams)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9FC2AFE-BF30-4D66-BA8F-019962C87317}"/>
              </a:ext>
            </a:extLst>
          </p:cNvPr>
          <p:cNvSpPr txBox="1"/>
          <p:nvPr/>
        </p:nvSpPr>
        <p:spPr>
          <a:xfrm>
            <a:off x="2409038" y="1690688"/>
            <a:ext cx="5057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Dinsdag of Donderdag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A20E5C94-7F05-43A1-8CCD-C3410EB76CEC}"/>
              </a:ext>
            </a:extLst>
          </p:cNvPr>
          <p:cNvSpPr txBox="1"/>
          <p:nvPr/>
        </p:nvSpPr>
        <p:spPr>
          <a:xfrm>
            <a:off x="7254380" y="1690688"/>
            <a:ext cx="5057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Vrijdag tot zondag</a:t>
            </a:r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DA81FB09-3E2A-42E9-BB1B-FF9050B89FC4}"/>
              </a:ext>
            </a:extLst>
          </p:cNvPr>
          <p:cNvSpPr/>
          <p:nvPr/>
        </p:nvSpPr>
        <p:spPr>
          <a:xfrm>
            <a:off x="7661945" y="2156313"/>
            <a:ext cx="4258811" cy="14261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Zelfstudie leerstof volgende week</a:t>
            </a:r>
          </a:p>
        </p:txBody>
      </p:sp>
      <p:sp>
        <p:nvSpPr>
          <p:cNvPr id="15" name="Bijschrift: lijn 14">
            <a:extLst>
              <a:ext uri="{FF2B5EF4-FFF2-40B4-BE49-F238E27FC236}">
                <a16:creationId xmlns:a16="http://schemas.microsoft.com/office/drawing/2014/main" id="{FFFDC248-CC43-4C2B-8AE0-8B77CAA939CB}"/>
              </a:ext>
            </a:extLst>
          </p:cNvPr>
          <p:cNvSpPr/>
          <p:nvPr/>
        </p:nvSpPr>
        <p:spPr>
          <a:xfrm>
            <a:off x="1166070" y="3891807"/>
            <a:ext cx="2155970" cy="1535870"/>
          </a:xfrm>
          <a:prstGeom prst="borderCallout1">
            <a:avLst>
              <a:gd name="adj1" fmla="val -913"/>
              <a:gd name="adj2" fmla="val 9562"/>
              <a:gd name="adj3" fmla="val -28745"/>
              <a:gd name="adj4" fmla="val -833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dirty="0"/>
              <a:t>Helft klas in aula, andere helft volgt thuis (via teams)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8C17245-B36A-477C-B8BD-FB868732B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57DE61B-94E8-43BB-85BF-0D47EE37B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2925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5E6BAF7A-61FD-48B4-AFE2-A3A1AB3C8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1716"/>
            <a:ext cx="12192000" cy="326338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3DC5E9D-0792-4D08-BB2C-5516DFF10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Timing*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21F9DD0-B798-486A-87E7-510230BCE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Week 1: </a:t>
            </a:r>
          </a:p>
          <a:p>
            <a:pPr lvl="1"/>
            <a:r>
              <a:rPr lang="nl-BE" dirty="0"/>
              <a:t>Visual Studio installeren, H1 doornemen  tegen week 2</a:t>
            </a:r>
          </a:p>
        </p:txBody>
      </p:sp>
      <p:sp>
        <p:nvSpPr>
          <p:cNvPr id="6" name="Bijschrift: lijn 5">
            <a:extLst>
              <a:ext uri="{FF2B5EF4-FFF2-40B4-BE49-F238E27FC236}">
                <a16:creationId xmlns:a16="http://schemas.microsoft.com/office/drawing/2014/main" id="{A90C6206-E019-4CB8-9123-40C0CDF6FD9B}"/>
              </a:ext>
            </a:extLst>
          </p:cNvPr>
          <p:cNvSpPr/>
          <p:nvPr/>
        </p:nvSpPr>
        <p:spPr>
          <a:xfrm>
            <a:off x="5754848" y="222287"/>
            <a:ext cx="2155970" cy="1535870"/>
          </a:xfrm>
          <a:prstGeom prst="borderCallout1">
            <a:avLst>
              <a:gd name="adj1" fmla="val 206645"/>
              <a:gd name="adj2" fmla="val -136741"/>
              <a:gd name="adj3" fmla="val 73941"/>
              <a:gd name="adj4" fmla="val -7555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dirty="0"/>
              <a:t>Door te nemen VOOR start van die week 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C4572A1-7DB1-48C0-9AF9-CBC4F3B2D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32F39C0-C012-4EBC-B23D-0B534EAEC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8</a:t>
            </a:fld>
            <a:endParaRPr lang="nl-BE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E437C579-908D-467C-9194-9FA9CE8F1387}"/>
              </a:ext>
            </a:extLst>
          </p:cNvPr>
          <p:cNvSpPr txBox="1"/>
          <p:nvPr/>
        </p:nvSpPr>
        <p:spPr>
          <a:xfrm>
            <a:off x="737439" y="5807631"/>
            <a:ext cx="10901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*De versie bovenaan op </a:t>
            </a:r>
            <a:r>
              <a:rPr lang="nl-BE" dirty="0" err="1"/>
              <a:t>digitap</a:t>
            </a:r>
            <a:r>
              <a:rPr lang="nl-BE" dirty="0"/>
              <a:t> is steeds de meest recente. Het voorbeeld in deze slide is mogelijk niet 100% accuraat</a:t>
            </a:r>
          </a:p>
        </p:txBody>
      </p:sp>
    </p:spTree>
    <p:extLst>
      <p:ext uri="{BB962C8B-B14F-4D97-AF65-F5344CB8AC3E}">
        <p14:creationId xmlns:p14="http://schemas.microsoft.com/office/powerpoint/2010/main" val="3771151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1EB498-4527-4B34-AA7C-56A334DED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Aanvang labo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B93A28C-24F5-41FA-B4C4-4634AF4BBF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BE" dirty="0"/>
              <a:t>Timing op </a:t>
            </a:r>
            <a:r>
              <a:rPr lang="nl-BE" dirty="0" err="1"/>
              <a:t>digitap</a:t>
            </a:r>
            <a:endParaRPr lang="nl-BE" dirty="0"/>
          </a:p>
          <a:p>
            <a:r>
              <a:rPr lang="nl-BE" dirty="0"/>
              <a:t>Er wordt steeds verwacht dat je de cursus/kennisclips VOOR aanvang van het labo hebt doorgenomen!</a:t>
            </a:r>
          </a:p>
          <a:p>
            <a:endParaRPr lang="nl-BE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6534DA4-BEA1-46B8-AF20-B75856F1CC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026" name="Picture 2" descr="Image result for homework">
            <a:extLst>
              <a:ext uri="{FF2B5EF4-FFF2-40B4-BE49-F238E27FC236}">
                <a16:creationId xmlns:a16="http://schemas.microsoft.com/office/drawing/2014/main" id="{8ED1DB24-3DBA-4147-8523-9C5DE8D00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024" y="2204864"/>
            <a:ext cx="4944205" cy="328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0F671B1-17E2-4EF7-8802-FCAD1CEAE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Zie Scherp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4054593-DEE2-4EF8-88BB-214AF8FE8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74489-3547-42FD-9D8B-B366A04A69E6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9592881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angepast 1">
      <a:majorFont>
        <a:latin typeface="Archivo Narrow"/>
        <a:ea typeface=""/>
        <a:cs typeface=""/>
      </a:majorFont>
      <a:minorFont>
        <a:latin typeface="Blogger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510</Words>
  <Application>Microsoft Office PowerPoint</Application>
  <PresentationFormat>Breedbeeld</PresentationFormat>
  <Paragraphs>114</Paragraphs>
  <Slides>23</Slides>
  <Notes>0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23</vt:i4>
      </vt:variant>
    </vt:vector>
  </HeadingPairs>
  <TitlesOfParts>
    <vt:vector size="28" baseType="lpstr">
      <vt:lpstr>Archivo Narrow</vt:lpstr>
      <vt:lpstr>Arial</vt:lpstr>
      <vt:lpstr>Blogger Sans</vt:lpstr>
      <vt:lpstr>Calibri</vt:lpstr>
      <vt:lpstr>Kantoorthema</vt:lpstr>
      <vt:lpstr>Afspraken, werking, regels</vt:lpstr>
      <vt:lpstr>PowerPoint-presentatie</vt:lpstr>
      <vt:lpstr>Zelfstudie en contactlabo’s </vt:lpstr>
      <vt:lpstr>Onze aanpak</vt:lpstr>
      <vt:lpstr>Flipped classroom aanpak</vt:lpstr>
      <vt:lpstr>Blended learning cursus</vt:lpstr>
      <vt:lpstr>Typische week</vt:lpstr>
      <vt:lpstr>Timing*</vt:lpstr>
      <vt:lpstr>Aanvang labo</vt:lpstr>
      <vt:lpstr>Tijdens labo </vt:lpstr>
      <vt:lpstr>Labo of les valt weg?! Nieuwe lockdown?! </vt:lpstr>
      <vt:lpstr>Huiswerk?</vt:lpstr>
      <vt:lpstr>Gebruik de uploadzone!</vt:lpstr>
      <vt:lpstr>PowerPoint-presentatie</vt:lpstr>
      <vt:lpstr>PowerPoint-presentatie</vt:lpstr>
      <vt:lpstr>PowerPoint-presentatie</vt:lpstr>
      <vt:lpstr>Monitoraat</vt:lpstr>
      <vt:lpstr>Bronnen / cursusmateriaal</vt:lpstr>
      <vt:lpstr>PowerPoint-presentatie</vt:lpstr>
      <vt:lpstr>PowerPoint-presentatie</vt:lpstr>
      <vt:lpstr>Huiswerk tegen labo</vt:lpstr>
      <vt:lpstr>PowerPoint-presentatie</vt:lpstr>
      <vt:lpstr>Meer info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Afspraken, werking, regels, etc</dc:title>
  <dc:creator>Tim Dams</dc:creator>
  <cp:lastModifiedBy>Tim Dams</cp:lastModifiedBy>
  <cp:revision>22</cp:revision>
  <dcterms:created xsi:type="dcterms:W3CDTF">2020-09-07T09:59:26Z</dcterms:created>
  <dcterms:modified xsi:type="dcterms:W3CDTF">2023-05-02T15:14:30Z</dcterms:modified>
</cp:coreProperties>
</file>

<file path=docProps/thumbnail.jpeg>
</file>